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82" r:id="rId3"/>
    <p:sldId id="258" r:id="rId4"/>
    <p:sldId id="283" r:id="rId5"/>
    <p:sldId id="284" r:id="rId6"/>
    <p:sldId id="305" r:id="rId7"/>
    <p:sldId id="285" r:id="rId8"/>
    <p:sldId id="260" r:id="rId9"/>
    <p:sldId id="265" r:id="rId10"/>
    <p:sldId id="286" r:id="rId11"/>
    <p:sldId id="287" r:id="rId12"/>
    <p:sldId id="288" r:id="rId13"/>
    <p:sldId id="290" r:id="rId14"/>
    <p:sldId id="292" r:id="rId15"/>
    <p:sldId id="293" r:id="rId16"/>
    <p:sldId id="294" r:id="rId17"/>
    <p:sldId id="295" r:id="rId18"/>
    <p:sldId id="297" r:id="rId19"/>
    <p:sldId id="268" r:id="rId20"/>
    <p:sldId id="276" r:id="rId21"/>
    <p:sldId id="298" r:id="rId22"/>
    <p:sldId id="269" r:id="rId23"/>
    <p:sldId id="277" r:id="rId24"/>
    <p:sldId id="278" r:id="rId25"/>
    <p:sldId id="279" r:id="rId26"/>
    <p:sldId id="280" r:id="rId27"/>
    <p:sldId id="299" r:id="rId28"/>
    <p:sldId id="301" r:id="rId29"/>
    <p:sldId id="303" r:id="rId30"/>
    <p:sldId id="273" r:id="rId31"/>
    <p:sldId id="274" r:id="rId32"/>
    <p:sldId id="281" r:id="rId33"/>
    <p:sldId id="275" r:id="rId34"/>
    <p:sldId id="304" r:id="rId3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67" autoAdjust="0"/>
    <p:restoredTop sz="94610"/>
  </p:normalViewPr>
  <p:slideViewPr>
    <p:cSldViewPr snapToGrid="0" snapToObjects="1">
      <p:cViewPr varScale="1">
        <p:scale>
          <a:sx n="154" d="100"/>
          <a:sy n="154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0651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319" y="111211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-142159" y="1046108"/>
            <a:ext cx="5473654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40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Гизатуллина</a:t>
            </a:r>
            <a:r>
              <a:rPr lang="ru-RU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Миляуша</a:t>
            </a:r>
            <a:r>
              <a:rPr lang="ru-RU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Халиловна</a:t>
            </a:r>
            <a:r>
              <a:rPr lang="ru-RU" sz="4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393736" y="2729818"/>
            <a:ext cx="4937759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физики и информатики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МБОУ лицей-интерната </a:t>
            </a:r>
            <a:r>
              <a:rPr lang="ru-RU" sz="14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им.М.Онджеля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1400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Бугульминского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муниципального района Республики Татарстан  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in-iphon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14735" y="2960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82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794" y="333802"/>
            <a:ext cx="2168177" cy="46924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039" y="96890"/>
            <a:ext cx="1901824" cy="459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346" y="389238"/>
            <a:ext cx="2822556" cy="400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38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797010" y="432486"/>
            <a:ext cx="3175687" cy="19585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Тема:</a:t>
            </a:r>
            <a:endParaRPr lang="ru-RU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97010" y="3083010"/>
            <a:ext cx="3237471" cy="14828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Цель:</a:t>
            </a:r>
            <a:endParaRPr lang="ru-RU" sz="4400" dirty="0"/>
          </a:p>
        </p:txBody>
      </p:sp>
      <p:pic>
        <p:nvPicPr>
          <p:cNvPr id="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888" y="-25612"/>
            <a:ext cx="1901824" cy="459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70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94621" y="1315029"/>
            <a:ext cx="4288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Электрическая цепь и её составные части</a:t>
            </a: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97010" y="432486"/>
            <a:ext cx="3175687" cy="19585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Тема:</a:t>
            </a:r>
            <a:endParaRPr lang="ru-RU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70295" y="310170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333333"/>
                </a:solidFill>
                <a:latin typeface="YS Text"/>
              </a:rPr>
              <a:t>Изучить составные части </a:t>
            </a:r>
            <a:r>
              <a:rPr lang="ru-RU" b="1" dirty="0">
                <a:solidFill>
                  <a:srgbClr val="333333"/>
                </a:solidFill>
                <a:latin typeface="YS Text"/>
              </a:rPr>
              <a:t>электрической цепи, их назначение и условные обозначения</a:t>
            </a:r>
            <a:r>
              <a:rPr lang="ru-RU" dirty="0">
                <a:solidFill>
                  <a:srgbClr val="333333"/>
                </a:solidFill>
                <a:latin typeface="YS Text"/>
              </a:rPr>
              <a:t>.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5226" y="2821961"/>
            <a:ext cx="3237471" cy="14828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Цель: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91479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227205" y="386148"/>
            <a:ext cx="4639962" cy="31695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 каждое выполненное задание Вы получите элемент электрической цепи</a:t>
            </a:r>
            <a:endParaRPr lang="ru-RU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86" y="661086"/>
            <a:ext cx="1731819" cy="258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459" y="2533134"/>
            <a:ext cx="2245541" cy="224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31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8084" y="778752"/>
            <a:ext cx="2765551" cy="2014747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рюкзаке ремонтника?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6" y="3237470"/>
            <a:ext cx="919121" cy="13047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340" y="3227171"/>
            <a:ext cx="868092" cy="131503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998" y="3256098"/>
            <a:ext cx="1177724" cy="128610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288" y="3256098"/>
            <a:ext cx="1596210" cy="128171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188" y="3262276"/>
            <a:ext cx="1667250" cy="13192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19" y="795600"/>
            <a:ext cx="1178762" cy="114892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413" y="853838"/>
            <a:ext cx="1610766" cy="77169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790" y="2000758"/>
            <a:ext cx="1523028" cy="95754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16" y="2168610"/>
            <a:ext cx="1180321" cy="791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083" y="1516133"/>
            <a:ext cx="6820959" cy="2487644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цепи и их функции
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099" y="810431"/>
            <a:ext cx="4388057" cy="35234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4541" y="299568"/>
            <a:ext cx="1696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 элемент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3301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052" y="472966"/>
            <a:ext cx="7353036" cy="410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64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476933" y="1005714"/>
            <a:ext cx="3512557" cy="197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Сопоставить условное обозначение и название элемента </a:t>
            </a:r>
            <a:endParaRPr lang="ru-RU" dirty="0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27" y="642551"/>
            <a:ext cx="1731819" cy="258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789" y="2489885"/>
            <a:ext cx="2245541" cy="224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449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099" y="810431"/>
            <a:ext cx="4388057" cy="35234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4541" y="299568"/>
            <a:ext cx="1696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2 элемент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8787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476933" y="1005714"/>
            <a:ext cx="3512557" cy="197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Собрать схему </a:t>
            </a:r>
            <a:endParaRPr lang="ru-RU" dirty="0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27" y="642551"/>
            <a:ext cx="1731819" cy="258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789" y="2489885"/>
            <a:ext cx="2245541" cy="224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31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099" y="810431"/>
            <a:ext cx="4388057" cy="35234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74541" y="299568"/>
            <a:ext cx="1696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3 элемент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0183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14" y="240957"/>
            <a:ext cx="5689601" cy="3200400"/>
          </a:xfrm>
          <a:prstGeom prst="rect">
            <a:avLst/>
          </a:prstGeom>
        </p:spPr>
      </p:pic>
      <p:pic>
        <p:nvPicPr>
          <p:cNvPr id="3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356" y="2706128"/>
            <a:ext cx="2245541" cy="224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86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15" y="994251"/>
            <a:ext cx="3560143" cy="388776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69534" y="452566"/>
            <a:ext cx="1975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4 </a:t>
            </a:r>
            <a:r>
              <a:rPr lang="ru-RU" dirty="0"/>
              <a:t>элемент </a:t>
            </a:r>
          </a:p>
        </p:txBody>
      </p:sp>
    </p:spTree>
    <p:extLst>
      <p:ext uri="{BB962C8B-B14F-4D97-AF65-F5344CB8AC3E}">
        <p14:creationId xmlns:p14="http://schemas.microsoft.com/office/powerpoint/2010/main" val="82965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384257" y="1005714"/>
            <a:ext cx="3512557" cy="197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prstClr val="white"/>
                </a:solidFill>
              </a:rPr>
              <a:t>Представим ,</a:t>
            </a:r>
            <a:r>
              <a:rPr lang="ru-RU" dirty="0" smtClean="0">
                <a:solidFill>
                  <a:prstClr val="white"/>
                </a:solidFill>
              </a:rPr>
              <a:t>увеличилась </a:t>
            </a:r>
            <a:r>
              <a:rPr lang="ru-RU" dirty="0">
                <a:solidFill>
                  <a:prstClr val="white"/>
                </a:solidFill>
              </a:rPr>
              <a:t>сила тока ,что в данном случае произойдет?</a:t>
            </a:r>
          </a:p>
          <a:p>
            <a:pPr algn="ctr"/>
            <a:r>
              <a:rPr lang="ru-RU" dirty="0" smtClean="0"/>
              <a:t>Что </a:t>
            </a:r>
            <a:r>
              <a:rPr lang="ru-RU" dirty="0" smtClean="0"/>
              <a:t>нам поможет от </a:t>
            </a:r>
            <a:r>
              <a:rPr lang="ru-RU" dirty="0" smtClean="0"/>
              <a:t>разрыва электрической цепи? </a:t>
            </a:r>
            <a:endParaRPr lang="ru-RU" dirty="0"/>
          </a:p>
        </p:txBody>
      </p:sp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789" y="2489885"/>
            <a:ext cx="2245541" cy="224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72" y="258480"/>
            <a:ext cx="1618177" cy="390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78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Предохранитель — это маленький, но важный элемент в электрической цепи, который размыкает путь току при его превышении. Благодаря ему предотвращаются короткие замыкания и возгорания, обеспечивая безопасность дома.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дома от аварий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сила тока становится слишком большой, предохранитель плавится и разрывает цепь. Так происходит автоматическая защита от перегрузок, предотвращая поломки в электроприборах и возможные аварийные ситуации.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предохранитель?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предохранители?
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86" y="793438"/>
            <a:ext cx="5499767" cy="3346432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4141" y="5560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7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03" y="778476"/>
            <a:ext cx="2822556" cy="40067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00425" y="218474"/>
            <a:ext cx="1220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5 </a:t>
            </a:r>
            <a:r>
              <a:rPr lang="ru-RU" dirty="0"/>
              <a:t>элемент </a:t>
            </a:r>
          </a:p>
        </p:txBody>
      </p:sp>
    </p:spTree>
    <p:extLst>
      <p:ext uri="{BB962C8B-B14F-4D97-AF65-F5344CB8AC3E}">
        <p14:creationId xmlns:p14="http://schemas.microsoft.com/office/powerpoint/2010/main" val="221447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I = P/U помогает определить силу тока. Пример: лампочка 40 Вт, напряжение 220 В — ток будет около 0,18 ампер.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0,18 А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мощности лампочки 40 Вт и напряжении 220 В ток составляет около этой величины.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Электротехнические справочники и учебники по физике
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52168" y="503375"/>
            <a:ext cx="8519983" cy="14642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</a:rPr>
              <a:t>напряжение генератора сети=220 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мощности электрических лампочек – 60 и 150 Вт, а рабочее напряжение – 240 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Выберите мощности электронагревательных приборов – 600 и 1000 Вт, а рабочее напряжение – 240 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15296" y="20755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Определите расчетный ток для каждого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электроприемника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 по формуле </a:t>
            </a:r>
            <a:endParaRPr lang="ru-RU" dirty="0"/>
          </a:p>
        </p:txBody>
      </p:sp>
      <p:pic>
        <p:nvPicPr>
          <p:cNvPr id="1028" name="Picture 4" descr="C:\Program Files (x86)\E\Help\Labs\images\image79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742" y="2354007"/>
            <a:ext cx="409575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785047"/>
              </p:ext>
            </p:extLst>
          </p:nvPr>
        </p:nvGraphicFramePr>
        <p:xfrm>
          <a:off x="1153296" y="3000338"/>
          <a:ext cx="6096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Лампочка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Электронагревательные приборы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64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686580"/>
              </p:ext>
            </p:extLst>
          </p:nvPr>
        </p:nvGraphicFramePr>
        <p:xfrm>
          <a:off x="1407126" y="801603"/>
          <a:ext cx="60960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Лампочка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Электронагревательные приборы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I=0</a:t>
                      </a:r>
                      <a:r>
                        <a:rPr lang="ru-RU" dirty="0" smtClean="0"/>
                        <a:t>,25А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I=</a:t>
                      </a:r>
                      <a:r>
                        <a:rPr lang="ru-RU" dirty="0" smtClean="0"/>
                        <a:t>2,5А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I=0</a:t>
                      </a:r>
                      <a:r>
                        <a:rPr lang="ru-RU" dirty="0" smtClean="0"/>
                        <a:t>,62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I=</a:t>
                      </a:r>
                      <a:r>
                        <a:rPr lang="ru-RU" dirty="0" smtClean="0"/>
                        <a:t>4,16А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28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30" y="743979"/>
            <a:ext cx="5901767" cy="178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6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4141" y="55605"/>
            <a:ext cx="9144000" cy="51435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359242" y="3361038"/>
            <a:ext cx="6277233" cy="12294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/>
              <a:t>Мощность электрического тока напрямую зависит от силы тока</a:t>
            </a: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558" y="194744"/>
            <a:ext cx="4682983" cy="286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6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599" y="1084413"/>
            <a:ext cx="2261958" cy="34265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80744" y="472472"/>
            <a:ext cx="12209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6 </a:t>
            </a:r>
            <a:r>
              <a:rPr lang="ru-RU" dirty="0"/>
              <a:t>элемент </a:t>
            </a:r>
          </a:p>
        </p:txBody>
      </p:sp>
    </p:spTree>
    <p:extLst>
      <p:ext uri="{BB962C8B-B14F-4D97-AF65-F5344CB8AC3E}">
        <p14:creationId xmlns:p14="http://schemas.microsoft.com/office/powerpoint/2010/main" val="43637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476933" y="1005714"/>
            <a:ext cx="3512557" cy="197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Ура!!!</a:t>
            </a:r>
          </a:p>
          <a:p>
            <a:pPr algn="ctr"/>
            <a:r>
              <a:rPr lang="ru-RU" dirty="0" smtClean="0"/>
              <a:t>Перед нами полный комплект элементов и нам предстоит собрать схему.</a:t>
            </a:r>
            <a:endParaRPr lang="ru-RU" dirty="0"/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27" y="642551"/>
            <a:ext cx="1731819" cy="258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789" y="2489885"/>
            <a:ext cx="2245541" cy="224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95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384257" y="1005714"/>
            <a:ext cx="3512557" cy="1973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Почему теперь все работает ? </a:t>
            </a:r>
            <a:endParaRPr lang="ru-RU" dirty="0"/>
          </a:p>
        </p:txBody>
      </p:sp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789" y="2489885"/>
            <a:ext cx="2245541" cy="224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72" y="258480"/>
            <a:ext cx="1618177" cy="3906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25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085" y="977025"/>
            <a:ext cx="2698980" cy="22629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Электрики отвечают за монтаж и обслуживание электросетей в жилых и промышленных зданиях. Их знания и навыки необходимы, чтобы обеспечить безопасное и надёжное электроснабжение.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 — мастер по ремонту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специалисты проектируют электронные устройства и системы, разрабатывают схемы для бытовой техники, связи и промышленности, внедряя новые технические инновации.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Инженер-электроник — создатель технологий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Энергетики управляют производством и распределением электроэнергии, а монтажники устанавливают оборудование и обеспечивают его правильную работу, поддерживая инфраструктуру страны.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 и монтажник — ключевые профессии отрасли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электричеством
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освоения специальностей в сфере электроэнергетики и электроники существуют колледжи и техникумы с профильными программами.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учебных </a:t>
            </a:r>
            <a:r>
              <a:rPr lang="en-US" sz="1100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заведений</a:t>
            </a:r>
            <a:r>
              <a:rPr lang="en-US" sz="1100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100" dirty="0" smtClean="0">
              <a:solidFill>
                <a:srgbClr val="00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rgbClr val="333333"/>
                </a:solidFill>
                <a:latin typeface="YS Text"/>
              </a:rPr>
              <a:t>Казанский энергетический колледж</a:t>
            </a:r>
            <a:r>
              <a:rPr lang="ru-RU" sz="1100" dirty="0">
                <a:solidFill>
                  <a:srgbClr val="333333"/>
                </a:solidFill>
                <a:latin typeface="YS Text"/>
              </a:rPr>
              <a:t>.  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1100" b="1" dirty="0"/>
              <a:t> </a:t>
            </a:r>
            <a:r>
              <a:rPr lang="ru-RU" sz="1100" b="1" dirty="0" err="1"/>
              <a:t>Елабужский</a:t>
            </a:r>
            <a:r>
              <a:rPr lang="ru-RU" sz="1100" b="1" dirty="0"/>
              <a:t> политехнический колледж</a:t>
            </a:r>
            <a:r>
              <a:rPr lang="ru-RU" sz="1100" dirty="0" smtClean="0"/>
              <a:t>.</a:t>
            </a: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rgbClr val="333333"/>
                </a:solidFill>
                <a:latin typeface="YS Text"/>
              </a:rPr>
              <a:t>Колледж нефтехимии и нефтепереработки им. Н.В. </a:t>
            </a:r>
            <a:r>
              <a:rPr lang="ru-RU" sz="1100" b="1" dirty="0" err="1">
                <a:solidFill>
                  <a:srgbClr val="333333"/>
                </a:solidFill>
                <a:latin typeface="YS Text"/>
              </a:rPr>
              <a:t>Лемаева</a:t>
            </a:r>
            <a:r>
              <a:rPr lang="ru-RU" sz="1100" dirty="0">
                <a:solidFill>
                  <a:srgbClr val="333333"/>
                </a:solidFill>
                <a:latin typeface="YS Text"/>
              </a:rPr>
              <a:t>. </a:t>
            </a:r>
            <a:endParaRPr lang="ru-RU" sz="1100" dirty="0" smtClean="0">
              <a:solidFill>
                <a:srgbClr val="333333"/>
              </a:solidFill>
              <a:latin typeface="YS Text"/>
            </a:endParaRPr>
          </a:p>
          <a:p>
            <a:pPr marL="171450" indent="-1714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ru-RU" sz="1100" b="1" dirty="0" err="1"/>
              <a:t>Бугульминский</a:t>
            </a:r>
            <a:r>
              <a:rPr lang="ru-RU" sz="1100" b="1" dirty="0"/>
              <a:t> машиностроительный техникум</a:t>
            </a:r>
            <a:r>
              <a:rPr lang="ru-RU" sz="1100" dirty="0"/>
              <a:t>. 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доступны курсы и дополнительные программы по электронике, которые дают начальные навыки и открывают двери к дальнейшему развитию и работе.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можно поступить изучать электричество?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19" y="-98854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019433" y="1315996"/>
            <a:ext cx="6629400" cy="26567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>
                <a:solidFill>
                  <a:srgbClr val="333333"/>
                </a:solidFill>
                <a:latin typeface="YS Text"/>
              </a:rPr>
              <a:t>Работа с электричеством может быть опасна, и если нет уверенности в своих знаниях и навыках, лучше обратиться к специалисту</a:t>
            </a:r>
            <a:r>
              <a:rPr lang="ru-RU">
                <a:solidFill>
                  <a:srgbClr val="333333"/>
                </a:solidFill>
                <a:latin typeface="YS Text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33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знания по электрике так важны?
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основ электрических цепей позволяет быстро решать бытовые задачи и развивает логическое мышление. Эти знания полезны в учёбе, повседневной жизни и профессии, обеспечивая уверенность при работе с электричеством.
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28" y="812129"/>
            <a:ext cx="2470146" cy="40100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3288" y="271849"/>
            <a:ext cx="2162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Рефлексия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56205" y="1136822"/>
            <a:ext cx="3101546" cy="8031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сборки на компьютере 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11810" y="2137719"/>
            <a:ext cx="3045941" cy="9638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сборки с помощью реальных элементов 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68935" y="3422821"/>
            <a:ext cx="2876086" cy="9823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Этап выполнения расчетов и составление графиков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646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469</Words>
  <Application>Microsoft Office PowerPoint</Application>
  <PresentationFormat>Экран (16:9)</PresentationFormat>
  <Paragraphs>82</Paragraphs>
  <Slides>34</Slides>
  <Notes>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0" baseType="lpstr">
      <vt:lpstr>Arial</vt:lpstr>
      <vt:lpstr>Arial Black</vt:lpstr>
      <vt:lpstr>Calibri</vt:lpstr>
      <vt:lpstr>Times New Roman</vt:lpstr>
      <vt:lpstr>YS Text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TTL</cp:lastModifiedBy>
  <cp:revision>24</cp:revision>
  <dcterms:created xsi:type="dcterms:W3CDTF">2026-01-19T12:52:09Z</dcterms:created>
  <dcterms:modified xsi:type="dcterms:W3CDTF">2026-01-27T12:38:39Z</dcterms:modified>
</cp:coreProperties>
</file>